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397" r:id="rId2"/>
    <p:sldId id="39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3649"/>
    <a:srgbClr val="FFFF66"/>
    <a:srgbClr val="C5D9E8"/>
    <a:srgbClr val="A8B6B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84" autoAdjust="0"/>
    <p:restoredTop sz="97791" autoAdjust="0"/>
  </p:normalViewPr>
  <p:slideViewPr>
    <p:cSldViewPr snapToGrid="0">
      <p:cViewPr varScale="1">
        <p:scale>
          <a:sx n="101" d="100"/>
          <a:sy n="101" d="100"/>
        </p:scale>
        <p:origin x="-112" y="-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0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8E8F2-B7F8-493C-B2E4-8C11055F7D2A}" type="datetimeFigureOut">
              <a:rPr lang="en-US" smtClean="0"/>
              <a:t>7/12/17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E42606-FD59-43E7-931B-0665C6C044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8451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67AB4-A2D2-4878-8BF1-D30E50B26DA4}" type="datetimeFigureOut">
              <a:rPr lang="en-US" smtClean="0"/>
              <a:t>7/12/17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4A85D0-03B7-4CE8-9B02-06D5172371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2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Unsplash-Mac-Keyboard-and-Mouse-237yvlm_duotoneNavy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2"/>
                </a:solidFill>
                <a:latin typeface="Helvetica Neue" panose="02000403000000020004" pitchFamily="50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/>
                </a:solidFill>
                <a:latin typeface="Helvetica Neue" panose="020004030000000200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9453745" y="6320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2"/>
                </a:solidFill>
                <a:latin typeface="Helvetica Neue" panose="02000403000000020004" pitchFamily="50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3507038"/>
            <a:ext cx="12182475" cy="114800"/>
            <a:chOff x="0" y="3507038"/>
            <a:chExt cx="12182475" cy="11480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0" y="3507038"/>
              <a:ext cx="914400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1522024" y="3564438"/>
              <a:ext cx="9144000" cy="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3038475" y="3621838"/>
              <a:ext cx="9144000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2016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967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 b="1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278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449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402573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936" y="1709738"/>
            <a:ext cx="3411154" cy="2852737"/>
          </a:xfrm>
        </p:spPr>
        <p:txBody>
          <a:bodyPr anchor="b"/>
          <a:lstStyle>
            <a:lvl1pPr algn="ctr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936" y="4589463"/>
            <a:ext cx="341115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2017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0235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51" r="11569"/>
          <a:stretch/>
        </p:blipFill>
        <p:spPr>
          <a:xfrm>
            <a:off x="3967345" y="0"/>
            <a:ext cx="8229600" cy="68580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402573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936" y="1709738"/>
            <a:ext cx="3411154" cy="2852737"/>
          </a:xfrm>
        </p:spPr>
        <p:txBody>
          <a:bodyPr anchor="b"/>
          <a:lstStyle>
            <a:lvl1pPr algn="ctr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936" y="4589463"/>
            <a:ext cx="341115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2017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928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402573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936" y="1709738"/>
            <a:ext cx="3411154" cy="2852737"/>
          </a:xfrm>
        </p:spPr>
        <p:txBody>
          <a:bodyPr anchor="b"/>
          <a:lstStyle>
            <a:lvl1pPr algn="ctr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936" y="4589463"/>
            <a:ext cx="341115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2016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42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788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525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516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2016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591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85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2"/>
                </a:solidFill>
                <a:latin typeface="Helvetica Neue" panose="02000403000000020004" pitchFamily="50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/>
                </a:solidFill>
                <a:latin typeface="Helvetica Neue" panose="020004030000000200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0" y="3507038"/>
            <a:ext cx="12182475" cy="114800"/>
            <a:chOff x="0" y="3507038"/>
            <a:chExt cx="12182475" cy="114800"/>
          </a:xfrm>
        </p:grpSpPr>
        <p:cxnSp>
          <p:nvCxnSpPr>
            <p:cNvPr id="9" name="Straight Connector 8"/>
            <p:cNvCxnSpPr/>
            <p:nvPr userDrawn="1"/>
          </p:nvCxnSpPr>
          <p:spPr>
            <a:xfrm>
              <a:off x="0" y="3507038"/>
              <a:ext cx="914400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1522024" y="3564438"/>
              <a:ext cx="9144000" cy="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3038475" y="3621838"/>
              <a:ext cx="9144000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2016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284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2016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31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01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160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544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0"/>
            <a:ext cx="402573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05362" y="1040138"/>
            <a:ext cx="7262045" cy="2469825"/>
          </a:xfrm>
        </p:spPr>
        <p:txBody>
          <a:bodyPr anchor="b"/>
          <a:lstStyle>
            <a:lvl1pPr algn="ctr">
              <a:defRPr sz="6000" b="1">
                <a:solidFill>
                  <a:schemeClr val="tx2"/>
                </a:solidFill>
                <a:latin typeface="Helvetica Neue" panose="02000403000000020004" pitchFamily="50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05362" y="3545016"/>
            <a:ext cx="7262045" cy="1712784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  <a:latin typeface="Helvetica Neue" panose="020004030000000200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3492860" y="0"/>
            <a:ext cx="623458" cy="6858000"/>
            <a:chOff x="3283525" y="0"/>
            <a:chExt cx="623458" cy="6858000"/>
          </a:xfrm>
        </p:grpSpPr>
        <p:cxnSp>
          <p:nvCxnSpPr>
            <p:cNvPr id="9" name="Straight Connector 8"/>
            <p:cNvCxnSpPr/>
            <p:nvPr userDrawn="1"/>
          </p:nvCxnSpPr>
          <p:spPr>
            <a:xfrm>
              <a:off x="3906983" y="0"/>
              <a:ext cx="0" cy="6858000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3643745" y="0"/>
              <a:ext cx="0" cy="6858000"/>
            </a:xfrm>
            <a:prstGeom prst="line">
              <a:avLst/>
            </a:prstGeom>
            <a:ln w="1905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3428010" y="0"/>
              <a:ext cx="0" cy="6858000"/>
            </a:xfrm>
            <a:prstGeom prst="line">
              <a:avLst/>
            </a:prstGeom>
            <a:ln w="1270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3283525" y="0"/>
              <a:ext cx="0" cy="6858000"/>
            </a:xfrm>
            <a:prstGeom prst="line">
              <a:avLst/>
            </a:prstGeom>
            <a:ln w="635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2016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293070" y="404746"/>
            <a:ext cx="279112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Learn. </a:t>
            </a:r>
          </a:p>
          <a:p>
            <a:r>
              <a:rPr lang="en-US" sz="2600" b="1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Code. </a:t>
            </a:r>
          </a:p>
          <a:p>
            <a:r>
              <a:rPr lang="en-US" sz="2600" b="1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Connect.</a:t>
            </a:r>
          </a:p>
          <a:p>
            <a:r>
              <a:rPr lang="en-US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Early Professionals</a:t>
            </a:r>
            <a:r>
              <a:rPr lang="en-US" baseline="0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 </a:t>
            </a:r>
          </a:p>
          <a:p>
            <a:r>
              <a:rPr lang="en-US" baseline="0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Developer Program</a:t>
            </a:r>
            <a:endParaRPr lang="en-US" dirty="0">
              <a:solidFill>
                <a:schemeClr val="accent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413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tx2"/>
                </a:solidFill>
                <a:latin typeface="Helvetica Neue" panose="02000403000000020004" pitchFamily="50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2"/>
                </a:solidFill>
                <a:latin typeface="Helvetica Neue" panose="020004030000000200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524000" y="3509963"/>
            <a:ext cx="914400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 userDrawn="1"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tx2"/>
                </a:solidFill>
                <a:latin typeface="Helvetica Neue" panose="02000403000000020004" pitchFamily="50" charset="0"/>
              </a:rPr>
              <a:t>Learn. Code. Connect. </a:t>
            </a:r>
            <a:r>
              <a:rPr lang="en-US" b="1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Learn. Code. Connect</a:t>
            </a:r>
            <a:r>
              <a:rPr lang="en-US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.</a:t>
            </a:r>
            <a:r>
              <a:rPr lang="en-US" dirty="0" smtClean="0">
                <a:solidFill>
                  <a:schemeClr val="tx2"/>
                </a:solidFill>
                <a:latin typeface="Helvetica Neue" panose="02000403000000020004" pitchFamily="50" charset="0"/>
              </a:rPr>
              <a:t> Learn. Code. Connect. </a:t>
            </a:r>
            <a:r>
              <a:rPr lang="en-US" b="1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Learn. Code. Connect</a:t>
            </a:r>
            <a:r>
              <a:rPr lang="en-US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. </a:t>
            </a:r>
            <a:r>
              <a:rPr lang="en-US" dirty="0" smtClean="0">
                <a:solidFill>
                  <a:schemeClr val="tx2"/>
                </a:solidFill>
                <a:latin typeface="Helvetica Neue" panose="02000403000000020004" pitchFamily="50" charset="0"/>
              </a:rPr>
              <a:t>Learn. Code. Connect. 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0" y="374095"/>
            <a:ext cx="12198096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740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12192000" cy="2376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95940"/>
            <a:ext cx="12198096" cy="4471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41313"/>
            <a:ext cx="9144000" cy="1771996"/>
          </a:xfrm>
        </p:spPr>
        <p:txBody>
          <a:bodyPr anchor="b"/>
          <a:lstStyle>
            <a:lvl1pPr algn="ctr">
              <a:defRPr sz="6000" b="1">
                <a:solidFill>
                  <a:schemeClr val="bg2"/>
                </a:solidFill>
                <a:latin typeface="Helvetica Neue" panose="02000403000000020004" pitchFamily="50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53780"/>
            <a:ext cx="9144000" cy="504020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2"/>
                </a:solidFill>
                <a:latin typeface="Helvetica Neue" panose="020004030000000200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2017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857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852100"/>
            <a:ext cx="12192000" cy="0"/>
          </a:xfrm>
          <a:prstGeom prst="line">
            <a:avLst/>
          </a:prstGeom>
          <a:ln w="984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 userDrawn="1"/>
        </p:nvSpPr>
        <p:spPr>
          <a:xfrm>
            <a:off x="0" y="624432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Learn. Code. Connect.</a:t>
            </a:r>
            <a:endParaRPr lang="en-US" b="1" dirty="0" smtClean="0">
              <a:solidFill>
                <a:schemeClr val="tx2"/>
              </a:solidFill>
              <a:latin typeface="Helvetica Neue" panose="02000403000000020004" pitchFamily="50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2017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358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dobeStock_92180293_navyMultiple9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03761" y="365125"/>
            <a:ext cx="11471564" cy="822407"/>
          </a:xfrm>
        </p:spPr>
        <p:txBody>
          <a:bodyPr/>
          <a:lstStyle>
            <a:lvl1pPr>
              <a:defRPr b="1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3761" y="1318161"/>
            <a:ext cx="11471564" cy="4858802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9250545" y="63410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2"/>
                </a:solidFill>
                <a:latin typeface="Helvetica Neue" panose="02000403000000020004" pitchFamily="50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852100"/>
            <a:ext cx="12192000" cy="0"/>
          </a:xfrm>
          <a:prstGeom prst="line">
            <a:avLst/>
          </a:prstGeom>
          <a:ln w="984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334936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 panose="02000403000000020004" pitchFamily="50" charset="0"/>
              </a:rPr>
              <a:t>IBM Confidential: © 2016 IBM Corporation </a:t>
            </a:r>
            <a:endParaRPr lang="en-US" sz="1200" dirty="0">
              <a:solidFill>
                <a:schemeClr val="bg2"/>
              </a:solidFill>
              <a:latin typeface="Helvetica Neue" panose="02000403000000020004" pitchFamily="50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244322"/>
            <a:ext cx="11714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Learn. Code. Connect.</a:t>
            </a:r>
            <a:endParaRPr lang="en-US" b="1" dirty="0" smtClean="0">
              <a:solidFill>
                <a:schemeClr val="tx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6554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6644053"/>
            <a:ext cx="12192000" cy="179682"/>
            <a:chOff x="0" y="6644053"/>
            <a:chExt cx="12192000" cy="179682"/>
          </a:xfrm>
        </p:grpSpPr>
        <p:cxnSp>
          <p:nvCxnSpPr>
            <p:cNvPr id="7" name="Straight Connector 6"/>
            <p:cNvCxnSpPr/>
            <p:nvPr userDrawn="1"/>
          </p:nvCxnSpPr>
          <p:spPr>
            <a:xfrm>
              <a:off x="0" y="6733344"/>
              <a:ext cx="12192000" cy="0"/>
            </a:xfrm>
            <a:prstGeom prst="line">
              <a:avLst/>
            </a:prstGeom>
            <a:ln w="984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0" y="6823735"/>
              <a:ext cx="12192000" cy="0"/>
            </a:xfrm>
            <a:prstGeom prst="line">
              <a:avLst/>
            </a:prstGeom>
            <a:ln w="984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0" y="6644053"/>
              <a:ext cx="12192000" cy="0"/>
            </a:xfrm>
            <a:prstGeom prst="line">
              <a:avLst/>
            </a:prstGeom>
            <a:ln w="984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 userDrawn="1"/>
        </p:nvSpPr>
        <p:spPr>
          <a:xfrm>
            <a:off x="285750" y="627861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Learn. Code. Connect.</a:t>
            </a:r>
            <a:endParaRPr lang="en-US" b="1" dirty="0" smtClean="0">
              <a:solidFill>
                <a:schemeClr val="tx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173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dobeStock_92180293_bw_light_70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3761" y="1318161"/>
            <a:ext cx="11471564" cy="485880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9453745" y="6320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Helvetica Neue" panose="02000403000000020004" pitchFamily="50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6644053"/>
            <a:ext cx="12192000" cy="179682"/>
            <a:chOff x="0" y="6644053"/>
            <a:chExt cx="12192000" cy="179682"/>
          </a:xfrm>
        </p:grpSpPr>
        <p:cxnSp>
          <p:nvCxnSpPr>
            <p:cNvPr id="9" name="Straight Connector 8"/>
            <p:cNvCxnSpPr/>
            <p:nvPr userDrawn="1"/>
          </p:nvCxnSpPr>
          <p:spPr>
            <a:xfrm>
              <a:off x="0" y="6733344"/>
              <a:ext cx="12192000" cy="0"/>
            </a:xfrm>
            <a:prstGeom prst="line">
              <a:avLst/>
            </a:prstGeom>
            <a:ln w="984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0" y="6823735"/>
              <a:ext cx="12192000" cy="0"/>
            </a:xfrm>
            <a:prstGeom prst="line">
              <a:avLst/>
            </a:prstGeom>
            <a:ln w="984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0" y="6644053"/>
              <a:ext cx="12192000" cy="0"/>
            </a:xfrm>
            <a:prstGeom prst="line">
              <a:avLst/>
            </a:prstGeom>
            <a:ln w="984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 userDrawn="1"/>
        </p:nvSpPr>
        <p:spPr>
          <a:xfrm>
            <a:off x="0" y="624432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chemeClr val="accent2"/>
                </a:solidFill>
                <a:latin typeface="Helvetica Neue" panose="02000403000000020004" pitchFamily="50" charset="0"/>
              </a:rPr>
              <a:t>Learn. Code. Connect.</a:t>
            </a:r>
            <a:endParaRPr lang="en-US" b="1" dirty="0" smtClean="0">
              <a:solidFill>
                <a:schemeClr val="tx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511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1" y="365125"/>
            <a:ext cx="11471564" cy="822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1" y="1318161"/>
            <a:ext cx="11471564" cy="4858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53745" y="6320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200">
                <a:solidFill>
                  <a:schemeClr val="tx2"/>
                </a:solidFill>
                <a:latin typeface="Helvetica Neue" panose="02000403000000020004" pitchFamily="50" charset="0"/>
              </a:defRPr>
            </a:lvl1pPr>
          </a:lstStyle>
          <a:p>
            <a:fld id="{5FAE2734-D87E-4BD0-BA57-A81BA84CA39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334935" y="6307590"/>
            <a:ext cx="304602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Helvetica Neue" panose="02000403000000020004" pitchFamily="50" charset="0"/>
              </a:rPr>
              <a:t>IBM Confidential: © 2017 IBM Corporation </a:t>
            </a:r>
            <a:endParaRPr lang="en-US" sz="1200" dirty="0">
              <a:solidFill>
                <a:schemeClr val="tx2"/>
              </a:solidFill>
              <a:latin typeface="Helvetica Neue" panose="020004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239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49" r:id="rId2"/>
    <p:sldLayoutId id="2147483664" r:id="rId3"/>
    <p:sldLayoutId id="2147483660" r:id="rId4"/>
    <p:sldLayoutId id="2147483669" r:id="rId5"/>
    <p:sldLayoutId id="2147483661" r:id="rId6"/>
    <p:sldLayoutId id="2147483667" r:id="rId7"/>
    <p:sldLayoutId id="2147483650" r:id="rId8"/>
    <p:sldLayoutId id="2147483668" r:id="rId9"/>
    <p:sldLayoutId id="2147483651" r:id="rId10"/>
    <p:sldLayoutId id="2147483670" r:id="rId11"/>
    <p:sldLayoutId id="2147483671" r:id="rId12"/>
    <p:sldLayoutId id="2147483672" r:id="rId13"/>
    <p:sldLayoutId id="2147483673" r:id="rId14"/>
    <p:sldLayoutId id="2147483665" r:id="rId15"/>
    <p:sldLayoutId id="2147483652" r:id="rId16"/>
    <p:sldLayoutId id="2147483653" r:id="rId17"/>
    <p:sldLayoutId id="2147483663" r:id="rId18"/>
    <p:sldLayoutId id="2147483654" r:id="rId19"/>
    <p:sldLayoutId id="2147483662" r:id="rId20"/>
    <p:sldLayoutId id="2147483655" r:id="rId21"/>
    <p:sldLayoutId id="2147483656" r:id="rId22"/>
    <p:sldLayoutId id="2147483657" r:id="rId2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/>
          </a:solidFill>
          <a:latin typeface="Helvetica Neue" panose="02000403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tx2"/>
          </a:solidFill>
          <a:latin typeface="Helvetica Neue" panose="02000403000000020004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Helvetica Neue" panose="02000403000000020004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Helvetica Neue" panose="02000403000000020004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Helvetica Neue" panose="02000403000000020004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Helvetica Neue" panose="0200040300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July 19th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7784634"/>
              </p:ext>
            </p:extLst>
          </p:nvPr>
        </p:nvGraphicFramePr>
        <p:xfrm>
          <a:off x="427513" y="1196039"/>
          <a:ext cx="11087576" cy="474934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804834"/>
                <a:gridCol w="2814260"/>
                <a:gridCol w="2711272"/>
                <a:gridCol w="2757210"/>
              </a:tblGrid>
              <a:tr h="28187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PACIFIC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MOUNTAIN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CENTRAL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EASTERN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</a:tr>
              <a:tr h="49328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Kick</a:t>
                      </a:r>
                      <a:r>
                        <a:rPr lang="en-US" sz="1600" baseline="0" dirty="0" smtClean="0"/>
                        <a:t> – Off! </a:t>
                      </a:r>
                    </a:p>
                    <a:p>
                      <a:pPr algn="ctr"/>
                      <a:r>
                        <a:rPr lang="en-US" sz="1600" baseline="0" dirty="0" smtClean="0"/>
                        <a:t>(10 am; 30 min.)</a:t>
                      </a:r>
                      <a:endParaRPr lang="en-US" sz="1600" dirty="0"/>
                    </a:p>
                  </a:txBody>
                  <a:tcPr>
                    <a:solidFill>
                      <a:srgbClr val="A8F4E8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solidFill>
                      <a:srgbClr val="FFFFFF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solidFill>
                      <a:srgbClr val="FFFFFF"/>
                    </a:solidFill>
                  </a:tcPr>
                </a:tc>
              </a:tr>
              <a:tr h="190627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Challenge Discussion</a:t>
                      </a:r>
                    </a:p>
                    <a:p>
                      <a:pPr algn="ctr"/>
                      <a:r>
                        <a:rPr lang="en-US" sz="1600" dirty="0" smtClean="0"/>
                        <a:t>(10:30 am; 1 hr.)</a:t>
                      </a:r>
                      <a:endParaRPr lang="en-US" sz="1600" dirty="0"/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493286">
                <a:tc vMerge="1">
                  <a:txBody>
                    <a:bodyPr/>
                    <a:lstStyle/>
                    <a:p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Kick – Off!</a:t>
                      </a:r>
                    </a:p>
                    <a:p>
                      <a:pPr algn="ctr"/>
                      <a:r>
                        <a:rPr lang="en-US" sz="1600" dirty="0" smtClean="0"/>
                        <a:t>(11:00 am; 30</a:t>
                      </a:r>
                      <a:r>
                        <a:rPr lang="en-US" sz="1600" baseline="0" dirty="0" smtClean="0"/>
                        <a:t> min.</a:t>
                      </a:r>
                      <a:r>
                        <a:rPr lang="en-US" sz="1600" dirty="0" smtClean="0"/>
                        <a:t>)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190627">
                <a:tc rowSpan="6"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/>
                        <a:t>Begin Working!</a:t>
                      </a:r>
                    </a:p>
                    <a:p>
                      <a:pPr algn="ctr"/>
                      <a:endParaRPr lang="en-US" sz="1600" baseline="0" dirty="0" smtClean="0"/>
                    </a:p>
                    <a:p>
                      <a:pPr algn="ctr"/>
                      <a:r>
                        <a:rPr lang="en-US" sz="1600" baseline="0" dirty="0" smtClean="0"/>
                        <a:t>(11:30am – end of day)</a:t>
                      </a:r>
                    </a:p>
                  </a:txBody>
                  <a:tcPr anchor="ctr">
                    <a:solidFill>
                      <a:srgbClr val="A8F4E8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Challenge</a:t>
                      </a:r>
                      <a:r>
                        <a:rPr lang="en-US" sz="1600" baseline="0" dirty="0" smtClean="0"/>
                        <a:t> Discussion</a:t>
                      </a:r>
                    </a:p>
                    <a:p>
                      <a:pPr algn="ctr"/>
                      <a:r>
                        <a:rPr lang="en-US" sz="1600" baseline="0" dirty="0" smtClean="0"/>
                        <a:t>(11:30 am; 1 hr.)</a:t>
                      </a:r>
                      <a:endParaRPr lang="en-US" sz="1600" dirty="0"/>
                    </a:p>
                  </a:txBody>
                  <a:tcPr anchor="ctr">
                    <a:solidFill>
                      <a:srgbClr val="E2FBF7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49328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A8F4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Kick</a:t>
                      </a:r>
                      <a:r>
                        <a:rPr lang="en-US" sz="1600" baseline="0" dirty="0" smtClean="0"/>
                        <a:t> – Off!</a:t>
                      </a:r>
                    </a:p>
                    <a:p>
                      <a:pPr algn="ctr"/>
                      <a:r>
                        <a:rPr lang="en-US" sz="1600" baseline="0" dirty="0" smtClean="0"/>
                        <a:t>(12:00pm; 30 min.)</a:t>
                      </a:r>
                      <a:endParaRPr lang="en-US" sz="1600" dirty="0"/>
                    </a:p>
                  </a:txBody>
                  <a:tcPr>
                    <a:solidFill>
                      <a:srgbClr val="A8F4E8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19062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A8F4E8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/>
                        <a:t>Begin Working!</a:t>
                      </a:r>
                    </a:p>
                    <a:p>
                      <a:pPr algn="ctr"/>
                      <a:endParaRPr lang="en-US" sz="1600" baseline="0" dirty="0" smtClean="0"/>
                    </a:p>
                    <a:p>
                      <a:pPr algn="ctr"/>
                      <a:r>
                        <a:rPr lang="en-US" sz="1600" baseline="0" dirty="0" smtClean="0"/>
                        <a:t>(12:30pm – end of day)</a:t>
                      </a:r>
                      <a:endParaRPr lang="en-US" sz="1600" baseline="0" dirty="0" smtClean="0"/>
                    </a:p>
                  </a:txBody>
                  <a:tcPr anchor="ctr">
                    <a:solidFill>
                      <a:srgbClr val="A8F4E8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Challenge Discussion</a:t>
                      </a:r>
                    </a:p>
                    <a:p>
                      <a:pPr algn="ctr"/>
                      <a:r>
                        <a:rPr lang="en-US" sz="1600" dirty="0" smtClean="0"/>
                        <a:t>(12:30</a:t>
                      </a:r>
                      <a:r>
                        <a:rPr lang="en-US" sz="1600" baseline="0" dirty="0" smtClean="0"/>
                        <a:t>pm; 1 hr.)</a:t>
                      </a:r>
                      <a:endParaRPr lang="en-US" sz="1600" dirty="0"/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49328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A8F4E8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FBF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Kick – Off! </a:t>
                      </a:r>
                    </a:p>
                    <a:p>
                      <a:pPr algn="ctr"/>
                      <a:r>
                        <a:rPr lang="en-US" sz="1600" dirty="0" smtClean="0"/>
                        <a:t>(1:00pm; 30 min.)</a:t>
                      </a:r>
                      <a:endParaRPr lang="en-US" sz="1600" dirty="0"/>
                    </a:p>
                  </a:txBody>
                  <a:tcPr>
                    <a:solidFill>
                      <a:srgbClr val="A8F4E8"/>
                    </a:solidFill>
                  </a:tcPr>
                </a:tc>
              </a:tr>
              <a:tr h="49328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A8F4E8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F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/>
                        <a:t>Begin Working!</a:t>
                      </a:r>
                    </a:p>
                    <a:p>
                      <a:pPr algn="ctr"/>
                      <a:endParaRPr lang="en-US" sz="1600" baseline="0" dirty="0" smtClean="0"/>
                    </a:p>
                    <a:p>
                      <a:pPr algn="ctr"/>
                      <a:r>
                        <a:rPr lang="en-US" sz="1600" baseline="0" dirty="0" smtClean="0"/>
                        <a:t>(1:30pm – end of day)</a:t>
                      </a:r>
                      <a:endParaRPr lang="en-US" sz="1600" baseline="0" dirty="0" smtClean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Challenge Discussion</a:t>
                      </a:r>
                    </a:p>
                    <a:p>
                      <a:pPr algn="ctr"/>
                      <a:r>
                        <a:rPr lang="en-US" sz="1600" dirty="0" smtClean="0"/>
                        <a:t>(1:30pm;</a:t>
                      </a:r>
                      <a:r>
                        <a:rPr lang="en-US" sz="1600" baseline="0" dirty="0" smtClean="0"/>
                        <a:t> 1 hr.)</a:t>
                      </a:r>
                      <a:endParaRPr lang="en-US" sz="1600" dirty="0"/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91610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A8F4E8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FBF7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Begin Working!</a:t>
                      </a:r>
                    </a:p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 </a:t>
                      </a:r>
                      <a:r>
                        <a:rPr lang="en-US" sz="1600" baseline="0" dirty="0" smtClean="0"/>
                        <a:t>(2:30pm – end of day)</a:t>
                      </a:r>
                      <a:endParaRPr lang="en-US" sz="1600" baseline="0" dirty="0" smtClean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0341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744" y="113629"/>
            <a:ext cx="11471564" cy="822407"/>
          </a:xfrm>
        </p:spPr>
        <p:txBody>
          <a:bodyPr>
            <a:normAutofit/>
          </a:bodyPr>
          <a:lstStyle/>
          <a:p>
            <a:r>
              <a:rPr lang="en-US" dirty="0" smtClean="0"/>
              <a:t>July 20</a:t>
            </a:r>
            <a:r>
              <a:rPr lang="en-US" baseline="30000" dirty="0" smtClean="0"/>
              <a:t>th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301150"/>
              </p:ext>
            </p:extLst>
          </p:nvPr>
        </p:nvGraphicFramePr>
        <p:xfrm>
          <a:off x="686588" y="857989"/>
          <a:ext cx="10504212" cy="135077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26053"/>
                <a:gridCol w="2626053"/>
                <a:gridCol w="2626053"/>
                <a:gridCol w="2626053"/>
              </a:tblGrid>
              <a:tr h="30729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PACIFIC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MOUNTAIN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CENTRAL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EASTERN</a:t>
                      </a:r>
                      <a:endParaRPr lang="en-US" dirty="0"/>
                    </a:p>
                  </a:txBody>
                  <a:tcPr/>
                </a:tc>
              </a:tr>
              <a:tr h="98501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Continue </a:t>
                      </a:r>
                      <a:r>
                        <a:rPr lang="en-US" baseline="0" dirty="0" smtClean="0"/>
                        <a:t>Working!</a:t>
                      </a:r>
                    </a:p>
                    <a:p>
                      <a:pPr algn="ctr"/>
                      <a:endParaRPr lang="en-US" baseline="0" dirty="0" smtClean="0"/>
                    </a:p>
                    <a:p>
                      <a:pPr algn="ctr"/>
                      <a:r>
                        <a:rPr lang="en-US" baseline="0" dirty="0" smtClean="0"/>
                        <a:t>9am – end of 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Continue </a:t>
                      </a:r>
                      <a:r>
                        <a:rPr lang="en-US" baseline="0" dirty="0" smtClean="0"/>
                        <a:t>Working!</a:t>
                      </a:r>
                    </a:p>
                    <a:p>
                      <a:pPr algn="ctr"/>
                      <a:endParaRPr lang="en-US" baseline="0" dirty="0" smtClean="0"/>
                    </a:p>
                    <a:p>
                      <a:pPr algn="ctr"/>
                      <a:r>
                        <a:rPr lang="en-US" baseline="0" dirty="0" smtClean="0"/>
                        <a:t>9am – end of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Continue </a:t>
                      </a:r>
                      <a:r>
                        <a:rPr lang="en-US" baseline="0" dirty="0" smtClean="0"/>
                        <a:t>Working!</a:t>
                      </a:r>
                    </a:p>
                    <a:p>
                      <a:pPr algn="ctr"/>
                      <a:endParaRPr lang="en-US" baseline="0" dirty="0" smtClean="0"/>
                    </a:p>
                    <a:p>
                      <a:pPr algn="ctr"/>
                      <a:r>
                        <a:rPr lang="en-US" baseline="0" dirty="0" smtClean="0"/>
                        <a:t>9am – end of day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Continue </a:t>
                      </a:r>
                      <a:r>
                        <a:rPr lang="en-US" baseline="0" dirty="0" smtClean="0"/>
                        <a:t>Working!</a:t>
                      </a:r>
                    </a:p>
                    <a:p>
                      <a:pPr algn="ctr"/>
                      <a:endParaRPr lang="en-US" baseline="0" dirty="0" smtClean="0"/>
                    </a:p>
                    <a:p>
                      <a:pPr algn="ctr"/>
                      <a:r>
                        <a:rPr lang="en-US" baseline="0" dirty="0" smtClean="0"/>
                        <a:t>9am – end of day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317257" y="2252851"/>
            <a:ext cx="11471564" cy="822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2"/>
                </a:solidFill>
                <a:latin typeface="Helvetica Neue" panose="02000403000000020004" pitchFamily="50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July 21</a:t>
            </a:r>
            <a:r>
              <a:rPr lang="en-US" baseline="30000" dirty="0" smtClean="0"/>
              <a:t>st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4234561"/>
              </p:ext>
            </p:extLst>
          </p:nvPr>
        </p:nvGraphicFramePr>
        <p:xfrm>
          <a:off x="691565" y="3083735"/>
          <a:ext cx="10486664" cy="2926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21666"/>
                <a:gridCol w="2621666"/>
                <a:gridCol w="2621666"/>
                <a:gridCol w="2621666"/>
              </a:tblGrid>
              <a:tr h="15916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PACIFIC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MOUNTAIN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CENTRAL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EASTERN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</a:tr>
              <a:tr h="27471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Continue</a:t>
                      </a:r>
                      <a:r>
                        <a:rPr lang="en-US" baseline="0" dirty="0" smtClean="0"/>
                        <a:t> Working</a:t>
                      </a:r>
                    </a:p>
                    <a:p>
                      <a:pPr algn="ctr"/>
                      <a:r>
                        <a:rPr lang="en-US" baseline="0" dirty="0" smtClean="0"/>
                        <a:t>(9:00am; 1 hr.)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Continue</a:t>
                      </a:r>
                      <a:r>
                        <a:rPr lang="en-US" baseline="0" dirty="0" smtClean="0"/>
                        <a:t> Working</a:t>
                      </a:r>
                    </a:p>
                    <a:p>
                      <a:pPr algn="ctr"/>
                      <a:r>
                        <a:rPr lang="en-US" dirty="0" smtClean="0"/>
                        <a:t>(9:00am</a:t>
                      </a:r>
                      <a:r>
                        <a:rPr lang="en-US" baseline="0" dirty="0" smtClean="0"/>
                        <a:t>; 2 hrs.)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Continue</a:t>
                      </a:r>
                      <a:r>
                        <a:rPr lang="en-US" baseline="0" dirty="0" smtClean="0"/>
                        <a:t> Working</a:t>
                      </a:r>
                    </a:p>
                    <a:p>
                      <a:pPr algn="ctr"/>
                      <a:r>
                        <a:rPr lang="en-US" dirty="0" smtClean="0"/>
                        <a:t>(9:00am; 3 hrs.)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Continue</a:t>
                      </a:r>
                      <a:r>
                        <a:rPr lang="en-US" baseline="0" dirty="0" smtClean="0"/>
                        <a:t> Working</a:t>
                      </a:r>
                    </a:p>
                    <a:p>
                      <a:pPr algn="ctr"/>
                      <a:r>
                        <a:rPr lang="en-US" dirty="0" smtClean="0"/>
                        <a:t>(9:00am; 4 hrs.)</a:t>
                      </a:r>
                      <a:endParaRPr lang="en-US" dirty="0"/>
                    </a:p>
                  </a:txBody>
                  <a:tcPr/>
                </a:tc>
              </a:tr>
              <a:tr h="3924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Project</a:t>
                      </a:r>
                      <a:r>
                        <a:rPr lang="en-US" baseline="0" dirty="0" smtClean="0"/>
                        <a:t> Submission</a:t>
                      </a:r>
                    </a:p>
                    <a:p>
                      <a:pPr algn="ctr"/>
                      <a:r>
                        <a:rPr lang="en-US" baseline="0" dirty="0" smtClean="0"/>
                        <a:t>(10:00am)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Project</a:t>
                      </a:r>
                      <a:r>
                        <a:rPr lang="en-US" baseline="0" dirty="0" smtClean="0"/>
                        <a:t> Submission</a:t>
                      </a:r>
                    </a:p>
                    <a:p>
                      <a:pPr algn="ctr"/>
                      <a:r>
                        <a:rPr lang="en-US" baseline="0" dirty="0" smtClean="0"/>
                        <a:t>(11:00am)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Project</a:t>
                      </a:r>
                      <a:r>
                        <a:rPr lang="en-US" baseline="0" dirty="0" smtClean="0"/>
                        <a:t> Submission</a:t>
                      </a:r>
                    </a:p>
                    <a:p>
                      <a:pPr algn="ctr"/>
                      <a:r>
                        <a:rPr lang="en-US" baseline="0" dirty="0" smtClean="0"/>
                        <a:t>(12:00pm)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Project</a:t>
                      </a:r>
                      <a:r>
                        <a:rPr lang="en-US" baseline="0" dirty="0" smtClean="0"/>
                        <a:t> Submission</a:t>
                      </a:r>
                    </a:p>
                    <a:p>
                      <a:pPr algn="ctr"/>
                      <a:r>
                        <a:rPr lang="en-US" baseline="0" dirty="0" smtClean="0"/>
                        <a:t>(1:00pm)</a:t>
                      </a:r>
                      <a:endParaRPr lang="en-US" dirty="0" smtClean="0"/>
                    </a:p>
                  </a:txBody>
                  <a:tcPr/>
                </a:tc>
              </a:tr>
              <a:tr h="3924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Evaluation</a:t>
                      </a:r>
                      <a:r>
                        <a:rPr lang="en-US" baseline="0" dirty="0" smtClean="0"/>
                        <a:t> Panel Sessions</a:t>
                      </a:r>
                    </a:p>
                    <a:p>
                      <a:pPr algn="ctr"/>
                      <a:r>
                        <a:rPr lang="en-US" baseline="0" dirty="0" smtClean="0"/>
                        <a:t>(10:30am)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Evaluation</a:t>
                      </a:r>
                      <a:r>
                        <a:rPr lang="en-US" baseline="0" dirty="0" smtClean="0"/>
                        <a:t> Panel Sessions</a:t>
                      </a:r>
                    </a:p>
                    <a:p>
                      <a:pPr algn="ctr"/>
                      <a:r>
                        <a:rPr lang="en-US" baseline="0" dirty="0" smtClean="0"/>
                        <a:t>(11:30am)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Evaluation</a:t>
                      </a:r>
                      <a:r>
                        <a:rPr lang="en-US" baseline="0" dirty="0" smtClean="0"/>
                        <a:t> Panel Sessions</a:t>
                      </a:r>
                    </a:p>
                    <a:p>
                      <a:pPr algn="ctr"/>
                      <a:r>
                        <a:rPr lang="en-US" baseline="0" dirty="0" smtClean="0"/>
                        <a:t>(12:30pm)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Evaluation</a:t>
                      </a:r>
                      <a:r>
                        <a:rPr lang="en-US" baseline="0" dirty="0" smtClean="0"/>
                        <a:t> Panel Sessions</a:t>
                      </a:r>
                    </a:p>
                    <a:p>
                      <a:pPr algn="ctr"/>
                      <a:r>
                        <a:rPr lang="en-US" baseline="0" dirty="0" smtClean="0"/>
                        <a:t>(1:30pm)</a:t>
                      </a:r>
                      <a:endParaRPr lang="en-US" dirty="0" smtClean="0"/>
                    </a:p>
                  </a:txBody>
                  <a:tcPr/>
                </a:tc>
              </a:tr>
              <a:tr h="27471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Champions</a:t>
                      </a:r>
                      <a:r>
                        <a:rPr lang="en-US" baseline="0" dirty="0" smtClean="0"/>
                        <a:t> Celebration!</a:t>
                      </a:r>
                    </a:p>
                    <a:p>
                      <a:pPr algn="ctr"/>
                      <a:r>
                        <a:rPr lang="en-US" baseline="0" dirty="0" smtClean="0"/>
                        <a:t>(1:00pm)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Champions</a:t>
                      </a:r>
                      <a:r>
                        <a:rPr lang="en-US" baseline="0" dirty="0" smtClean="0"/>
                        <a:t> Celebration!</a:t>
                      </a:r>
                    </a:p>
                    <a:p>
                      <a:pPr algn="ctr"/>
                      <a:r>
                        <a:rPr lang="en-US" baseline="0" dirty="0" smtClean="0"/>
                        <a:t>(2:00pm)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Champions</a:t>
                      </a:r>
                      <a:r>
                        <a:rPr lang="en-US" baseline="0" dirty="0" smtClean="0"/>
                        <a:t> Celebration!</a:t>
                      </a:r>
                    </a:p>
                    <a:p>
                      <a:pPr algn="ctr"/>
                      <a:r>
                        <a:rPr lang="en-US" baseline="0" dirty="0" smtClean="0"/>
                        <a:t>(3:00pm)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Champions</a:t>
                      </a:r>
                      <a:r>
                        <a:rPr lang="en-US" baseline="0" dirty="0" smtClean="0"/>
                        <a:t> Celebration!</a:t>
                      </a:r>
                    </a:p>
                    <a:p>
                      <a:pPr algn="ctr"/>
                      <a:r>
                        <a:rPr lang="en-US" baseline="0" dirty="0" smtClean="0"/>
                        <a:t>(4:00pm)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91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eveloper Track Custom">
      <a:dk1>
        <a:sysClr val="windowText" lastClr="000000"/>
      </a:dk1>
      <a:lt1>
        <a:sysClr val="window" lastClr="FFFFFF"/>
      </a:lt1>
      <a:dk2>
        <a:srgbClr val="1D3649"/>
      </a:dk2>
      <a:lt2>
        <a:srgbClr val="F0F2F4"/>
      </a:lt2>
      <a:accent1>
        <a:srgbClr val="1D3649"/>
      </a:accent1>
      <a:accent2>
        <a:srgbClr val="00B4A0"/>
      </a:accent2>
      <a:accent3>
        <a:srgbClr val="F0F2F4"/>
      </a:accent3>
      <a:accent4>
        <a:srgbClr val="323C3C"/>
      </a:accent4>
      <a:accent5>
        <a:srgbClr val="5AAAFA"/>
      </a:accent5>
      <a:accent6>
        <a:srgbClr val="6EEDD8"/>
      </a:accent6>
      <a:hlink>
        <a:srgbClr val="00B4A0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13021</TotalTime>
  <Words>333</Words>
  <Application>Microsoft Macintosh PowerPoint</Application>
  <PresentationFormat>Custom</PresentationFormat>
  <Paragraphs>87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July 19th</vt:lpstr>
      <vt:lpstr>July 20th</vt:lpstr>
    </vt:vector>
  </TitlesOfParts>
  <Company>IBM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Kelli Jordan</dc:creator>
  <cp:lastModifiedBy>Lauren Wood</cp:lastModifiedBy>
  <cp:revision>1156</cp:revision>
  <dcterms:created xsi:type="dcterms:W3CDTF">2016-06-09T17:04:43Z</dcterms:created>
  <dcterms:modified xsi:type="dcterms:W3CDTF">2017-07-12T21:41:12Z</dcterms:modified>
</cp:coreProperties>
</file>

<file path=docProps/thumbnail.jpeg>
</file>